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Plus Jakarta Sans"/>
      <p:regular r:id="rId16"/>
      <p:bold r:id="rId17"/>
      <p:italic r:id="rId18"/>
      <p:boldItalic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F1AE5B-4978-4F2F-8229-25D6494DC2E5}">
  <a:tblStyle styleId="{E8F1AE5B-4978-4F2F-8229-25D6494DC2E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F3E9B73-5E0E-4237-BA13-59C03D8AC98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3.xml"/><Relationship Id="rId22" Type="http://schemas.openxmlformats.org/officeDocument/2006/relationships/font" Target="fonts/Inter-italic.fntdata"/><Relationship Id="rId10" Type="http://schemas.openxmlformats.org/officeDocument/2006/relationships/slide" Target="slides/slide2.xml"/><Relationship Id="rId21" Type="http://schemas.openxmlformats.org/officeDocument/2006/relationships/font" Target="fonts/Inter-bold.fntdata"/><Relationship Id="rId13" Type="http://schemas.openxmlformats.org/officeDocument/2006/relationships/slide" Target="slides/slide5.xml"/><Relationship Id="rId12" Type="http://schemas.openxmlformats.org/officeDocument/2006/relationships/slide" Target="slides/slide4.xml"/><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slideMaster" Target="slideMasters/slideMaster2.xml"/><Relationship Id="rId18"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f97b8002d0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f97b8002d0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f97b8002d0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f97b8002d0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f97b8002d0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f97b8002d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f97b8002d0_0_3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f97b8002d0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f99cb7530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f99cb75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49" name="Google Shape;149;p37"/>
          <p:cNvGraphicFramePr/>
          <p:nvPr/>
        </p:nvGraphicFramePr>
        <p:xfrm>
          <a:off x="381550" y="2885500"/>
          <a:ext cx="3000000" cy="3000000"/>
        </p:xfrm>
        <a:graphic>
          <a:graphicData uri="http://schemas.openxmlformats.org/drawingml/2006/table">
            <a:tbl>
              <a:tblPr>
                <a:noFill/>
                <a:tableStyleId>{E8F1AE5B-4978-4F2F-8229-25D6494DC2E5}</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37"/>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151" name="Google Shape;151;p37"/>
          <p:cNvCxnSpPr>
            <a:endCxn id="150"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152" name="Google Shape;152;p37"/>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153" name="Google Shape;153;p37"/>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154" name="Google Shape;154;p37"/>
          <p:cNvGraphicFramePr/>
          <p:nvPr/>
        </p:nvGraphicFramePr>
        <p:xfrm>
          <a:off x="465188" y="7204775"/>
          <a:ext cx="3000000" cy="3000000"/>
        </p:xfrm>
        <a:graphic>
          <a:graphicData uri="http://schemas.openxmlformats.org/drawingml/2006/table">
            <a:tbl>
              <a:tblPr>
                <a:noFill/>
                <a:tableStyleId>{E8F1AE5B-4978-4F2F-8229-25D6494DC2E5}</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55" name="Google Shape;155;p37"/>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56" name="Google Shape;156;p37"/>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157" name="Google Shape;157;p37"/>
          <p:cNvGraphicFramePr/>
          <p:nvPr/>
        </p:nvGraphicFramePr>
        <p:xfrm>
          <a:off x="381550" y="4847475"/>
          <a:ext cx="3000000" cy="3000000"/>
        </p:xfrm>
        <a:graphic>
          <a:graphicData uri="http://schemas.openxmlformats.org/drawingml/2006/table">
            <a:tbl>
              <a:tblPr>
                <a:noFill/>
                <a:tableStyleId>{E8F1AE5B-4978-4F2F-8229-25D6494DC2E5}</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58" name="Google Shape;158;p37"/>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pic>
        <p:nvPicPr>
          <p:cNvPr id="163" name="Google Shape;163;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8"/>
          <p:cNvSpPr txBox="1"/>
          <p:nvPr/>
        </p:nvSpPr>
        <p:spPr>
          <a:xfrm>
            <a:off x="498500" y="1067975"/>
            <a:ext cx="6775500" cy="20208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Author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1100"/>
              </a:spcAft>
              <a:buClr>
                <a:schemeClr val="dk1"/>
              </a:buClr>
              <a:buSzPts val="1200"/>
              <a:buFont typeface="Arial"/>
              <a:buNone/>
            </a:pPr>
            <a:r>
              <a:rPr lang="en" sz="1200">
                <a:solidFill>
                  <a:schemeClr val="dk1"/>
                </a:solidFill>
                <a:latin typeface="Inter"/>
                <a:ea typeface="Inter"/>
                <a:cs typeface="Inter"/>
                <a:sym typeface="Inter"/>
              </a:rPr>
              <a:t>Prior to Christopher Columbus’s (1451-1506) voyage across the Atlantic, he was living in Spain. Born in Italy, Columbus was a devout Catholic. As he became aware of the global travels of others, specifically Marco Polo, he was inspired to seek alternative paths to Asia to obtain access to wealth and fame. His marriage into a noble Portuguese family, greatly increased his maritime knowledge and worldview. He became connected with a network of Portuguese explorers and learned advanced navigation techniques, sailing strategies, and mapmaking. Additionally, his improved social standing helped him gain credibility and eventually secure funding from Spain for his transatlantic voyages. </a:t>
            </a:r>
            <a:endParaRPr b="1" sz="1200">
              <a:solidFill>
                <a:schemeClr val="dk1"/>
              </a:solidFill>
              <a:latin typeface="Inter"/>
              <a:ea typeface="Inter"/>
              <a:cs typeface="Inter"/>
              <a:sym typeface="Inter"/>
            </a:endParaRPr>
          </a:p>
        </p:txBody>
      </p:sp>
      <p:graphicFrame>
        <p:nvGraphicFramePr>
          <p:cNvPr id="167" name="Google Shape;167;p38"/>
          <p:cNvGraphicFramePr/>
          <p:nvPr/>
        </p:nvGraphicFramePr>
        <p:xfrm>
          <a:off x="719281" y="3313158"/>
          <a:ext cx="3000000" cy="3000000"/>
        </p:xfrm>
        <a:graphic>
          <a:graphicData uri="http://schemas.openxmlformats.org/drawingml/2006/table">
            <a:tbl>
              <a:tblPr>
                <a:noFill/>
                <a:tableStyleId>{AF3E9B73-5E0E-4237-BA13-59C03D8AC982}</a:tableStyleId>
              </a:tblPr>
              <a:tblGrid>
                <a:gridCol w="6298875"/>
              </a:tblGrid>
              <a:tr h="3147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Personal Narrative of the First Voyage of Columbus of Columbus to America</a:t>
                      </a:r>
                      <a:r>
                        <a:rPr lang="en" sz="1200">
                          <a:solidFill>
                            <a:schemeClr val="dk1"/>
                          </a:solidFill>
                          <a:latin typeface="Halant"/>
                          <a:ea typeface="Halant"/>
                          <a:cs typeface="Halant"/>
                          <a:sym typeface="Halant"/>
                        </a:rPr>
                        <a:t>, From a Manuscript Recently Discovered in Spain, Translated from the Spanish, 1827.</a:t>
                      </a:r>
                      <a:endParaRPr sz="1200">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a:txBody>
                    <a:bodyPr/>
                    <a:lstStyle/>
                    <a:p>
                      <a:pPr indent="0" lvl="0" marL="0" rtl="0" algn="l">
                        <a:spcBef>
                          <a:spcPts val="0"/>
                        </a:spcBef>
                        <a:spcAft>
                          <a:spcPts val="0"/>
                        </a:spcAft>
                        <a:buClr>
                          <a:schemeClr val="dk1"/>
                        </a:buClr>
                        <a:buSzPts val="1200"/>
                        <a:buFont typeface="Arial"/>
                        <a:buNone/>
                      </a:pPr>
                      <a:r>
                        <a:rPr lang="en" sz="1200">
                          <a:solidFill>
                            <a:schemeClr val="dk1"/>
                          </a:solidFill>
                          <a:highlight>
                            <a:schemeClr val="lt1"/>
                          </a:highlight>
                          <a:latin typeface="Inter"/>
                          <a:ea typeface="Inter"/>
                          <a:cs typeface="Inter"/>
                          <a:sym typeface="Inter"/>
                        </a:rPr>
                        <a:t>As I saw that they were very friendly to us, and perceived that they could be much more easily converted to our holy faith by gentle means than by force, I presented them with some red caps, and strings of beads to wear upon the neck, and many other trifles of small value, wherewith they were much delighted, and became wonderfully attached to us. </a:t>
                      </a:r>
                      <a:r>
                        <a:rPr lang="en" sz="1200">
                          <a:solidFill>
                            <a:schemeClr val="dk1"/>
                          </a:solidFill>
                          <a:highlight>
                            <a:schemeClr val="lt1"/>
                          </a:highlight>
                          <a:latin typeface="Inter"/>
                          <a:ea typeface="Inter"/>
                          <a:cs typeface="Inter"/>
                          <a:sym typeface="Inter"/>
                        </a:rPr>
                        <a:t>Afterwards</a:t>
                      </a:r>
                      <a:r>
                        <a:rPr lang="en" sz="1200">
                          <a:solidFill>
                            <a:schemeClr val="dk1"/>
                          </a:solidFill>
                          <a:highlight>
                            <a:schemeClr val="lt1"/>
                          </a:highlight>
                          <a:latin typeface="Inter"/>
                          <a:ea typeface="Inter"/>
                          <a:cs typeface="Inter"/>
                          <a:sym typeface="Inter"/>
                        </a:rPr>
                        <a:t> they came swimming to the boats, bringing parrots, balls of cotton thread, javelins and many other things which they exchanged for articles we gave them, such as glass beads, and hawk’s bells ; which trade was carried on with the utmost good will. But they seemed on the whole to me, to be a very poor people. They all go completely naked, even the women, though I saw but one girl. All whom I saw, were young, not above thirty years of age, well made, with fine shapes and faces ; their hair short, and coarse like that of a horse’s tail, combed toward the forehead, except a small portion which they suffer to hang down behind, and never cut. Some paint themselves with black, which makes them appear like those of the Canaries, neither black nor white ; others with white, others with red, and others with such colors as they can find. Some paint the face, and some the whole body ; others only the eyes, and others the nose. Weapons they have none, nor are acquainted with them, for I showed them swords which they grasped by the blades, and cut themselves through ignorance. They have no iron, their javelins being without it, and nothing more than sticks, though some have fish-bones or other things at the ends. They are all of good size and stature, and handsomely formed. I saw some with scars or wounds upon their bodies, and demanded by signs the cause of them ; they answered me in the same way, that there came people from the other islands in the neighborhood who endeavored to make prisoners of them, and they defended themselves. I </a:t>
                      </a:r>
                      <a:r>
                        <a:rPr lang="en" sz="1200">
                          <a:solidFill>
                            <a:schemeClr val="dk1"/>
                          </a:solidFill>
                          <a:highlight>
                            <a:schemeClr val="lt1"/>
                          </a:highlight>
                          <a:latin typeface="Inter"/>
                          <a:ea typeface="Inter"/>
                          <a:cs typeface="Inter"/>
                          <a:sym typeface="Inter"/>
                        </a:rPr>
                        <a:t>thought</a:t>
                      </a:r>
                      <a:r>
                        <a:rPr lang="en" sz="1200">
                          <a:solidFill>
                            <a:schemeClr val="dk1"/>
                          </a:solidFill>
                          <a:highlight>
                            <a:schemeClr val="lt1"/>
                          </a:highlight>
                          <a:latin typeface="Inter"/>
                          <a:ea typeface="Inter"/>
                          <a:cs typeface="Inter"/>
                          <a:sym typeface="Inter"/>
                        </a:rPr>
                        <a:t> then, and still believe, that these were from the continent. It appears to me, that the people are ingenious, and would be good servants ; and I am of opinion that they would very readily become Christians, as they appear to have no religion. They very quickly learn such words as are spoken to them. If it please our Lord, I intend at my return to carry home six of them to your Highnesses, that they may learn our language.</a:t>
                      </a:r>
                      <a:endParaRPr sz="1200">
                        <a:solidFill>
                          <a:schemeClr val="dk1"/>
                        </a:solidFill>
                        <a:highlight>
                          <a:schemeClr val="lt1"/>
                        </a:highlight>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168" name="Google Shape;168;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Christopher Columbus</a:t>
            </a:r>
            <a:endParaRPr sz="2500">
              <a:solidFill>
                <a:schemeClr val="dk1"/>
              </a:solidFill>
              <a:latin typeface="Plus Jakarta Sans"/>
              <a:ea typeface="Plus Jakarta Sans"/>
              <a:cs typeface="Plus Jakarta Sans"/>
              <a:sym typeface="Plus Jakarta Sans"/>
            </a:endParaRPr>
          </a:p>
        </p:txBody>
      </p:sp>
      <p:pic>
        <p:nvPicPr>
          <p:cNvPr id="169" name="Google Shape;169;p38"/>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175" name="Google Shape;175;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8" name="Google Shape;178;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9" name="Google Shape;179;p39"/>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180" name="Google Shape;180;p39"/>
          <p:cNvGraphicFramePr/>
          <p:nvPr/>
        </p:nvGraphicFramePr>
        <p:xfrm>
          <a:off x="381550" y="3134188"/>
          <a:ext cx="3000000" cy="3000000"/>
        </p:xfrm>
        <a:graphic>
          <a:graphicData uri="http://schemas.openxmlformats.org/drawingml/2006/table">
            <a:tbl>
              <a:tblPr>
                <a:noFill/>
                <a:tableStyleId>{E8F1AE5B-4978-4F2F-8229-25D6494DC2E5}</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181" name="Google Shape;181;p39"/>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82" name="Google Shape;182;p39"/>
          <p:cNvGraphicFramePr/>
          <p:nvPr/>
        </p:nvGraphicFramePr>
        <p:xfrm>
          <a:off x="3676000" y="5145625"/>
          <a:ext cx="3000000" cy="3000000"/>
        </p:xfrm>
        <a:graphic>
          <a:graphicData uri="http://schemas.openxmlformats.org/drawingml/2006/table">
            <a:tbl>
              <a:tblPr>
                <a:noFill/>
                <a:tableStyleId>{E8F1AE5B-4978-4F2F-8229-25D6494DC2E5}</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83" name="Google Shape;183;p39"/>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Indigenous Americans</a:t>
            </a:r>
            <a:endParaRPr b="1" sz="1600">
              <a:latin typeface="Inter"/>
              <a:ea typeface="Inter"/>
              <a:cs typeface="Inter"/>
              <a:sym typeface="Inter"/>
            </a:endParaRPr>
          </a:p>
        </p:txBody>
      </p:sp>
      <p:cxnSp>
        <p:nvCxnSpPr>
          <p:cNvPr id="184" name="Google Shape;184;p39"/>
          <p:cNvCxnSpPr>
            <a:endCxn id="181"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185" name="Google Shape;185;p39"/>
          <p:cNvCxnSpPr>
            <a:stCxn id="181" idx="2"/>
            <a:endCxn id="183"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186" name="Google Shape;186;p39"/>
          <p:cNvCxnSpPr>
            <a:stCxn id="183"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187" name="Google Shape;187;p39"/>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Christopher Columbus</a:t>
            </a:r>
            <a:endParaRPr b="1" sz="1600">
              <a:latin typeface="Inter"/>
              <a:ea typeface="Inter"/>
              <a:cs typeface="Inter"/>
              <a:sym typeface="Inter"/>
            </a:endParaRPr>
          </a:p>
        </p:txBody>
      </p:sp>
      <p:pic>
        <p:nvPicPr>
          <p:cNvPr id="188" name="Google Shape;188;p39"/>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 (Exemplar)</a:t>
            </a:r>
            <a:endParaRPr sz="1700">
              <a:solidFill>
                <a:schemeClr val="dk1"/>
              </a:solidFill>
              <a:latin typeface="Halant"/>
              <a:ea typeface="Halant"/>
              <a:cs typeface="Halant"/>
              <a:sym typeface="Halant"/>
            </a:endParaRPr>
          </a:p>
        </p:txBody>
      </p:sp>
      <p:sp>
        <p:nvSpPr>
          <p:cNvPr id="194" name="Google Shape;194;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5" name="Google Shape;19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7" name="Google Shape;197;p40"/>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98" name="Google Shape;198;p40"/>
          <p:cNvGraphicFramePr/>
          <p:nvPr/>
        </p:nvGraphicFramePr>
        <p:xfrm>
          <a:off x="381550" y="2885500"/>
          <a:ext cx="3000000" cy="3000000"/>
        </p:xfrm>
        <a:graphic>
          <a:graphicData uri="http://schemas.openxmlformats.org/drawingml/2006/table">
            <a:tbl>
              <a:tblPr>
                <a:noFill/>
                <a:tableStyleId>{E8F1AE5B-4978-4F2F-8229-25D6494DC2E5}</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9" name="Google Shape;199;p40"/>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200" name="Google Shape;200;p40"/>
          <p:cNvCxnSpPr>
            <a:endCxn id="199"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201" name="Google Shape;201;p40"/>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202" name="Google Shape;202;p40"/>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203" name="Google Shape;203;p40"/>
          <p:cNvGraphicFramePr/>
          <p:nvPr/>
        </p:nvGraphicFramePr>
        <p:xfrm>
          <a:off x="465188" y="7204775"/>
          <a:ext cx="3000000" cy="3000000"/>
        </p:xfrm>
        <a:graphic>
          <a:graphicData uri="http://schemas.openxmlformats.org/drawingml/2006/table">
            <a:tbl>
              <a:tblPr>
                <a:noFill/>
                <a:tableStyleId>{E8F1AE5B-4978-4F2F-8229-25D6494DC2E5}</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Living in Washington DC and being surrounded by </a:t>
                      </a:r>
                      <a:r>
                        <a:rPr b="1" lang="en" sz="1000">
                          <a:solidFill>
                            <a:srgbClr val="E95C3D"/>
                          </a:solidFill>
                          <a:latin typeface="Inter"/>
                          <a:ea typeface="Inter"/>
                          <a:cs typeface="Inter"/>
                          <a:sym typeface="Inter"/>
                        </a:rPr>
                        <a:t>government</a:t>
                      </a:r>
                      <a:r>
                        <a:rPr b="1" lang="en" sz="1000">
                          <a:solidFill>
                            <a:srgbClr val="E95C3D"/>
                          </a:solidFill>
                          <a:latin typeface="Inter"/>
                          <a:ea typeface="Inter"/>
                          <a:cs typeface="Inter"/>
                          <a:sym typeface="Inter"/>
                        </a:rPr>
                        <a:t> buildings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Growing up in a diverse city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Having family members who live in other parts of the country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Being part of a church that helps people in poverty</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We can learn about how people’s experiences, cultures, and backgrounds shaped their decisions and actions. It helps us understand why they </a:t>
                      </a:r>
                      <a:r>
                        <a:rPr b="1" lang="en" sz="1000">
                          <a:solidFill>
                            <a:srgbClr val="E95C3D"/>
                          </a:solidFill>
                          <a:latin typeface="Inter"/>
                          <a:ea typeface="Inter"/>
                          <a:cs typeface="Inter"/>
                          <a:sym typeface="Inter"/>
                        </a:rPr>
                        <a:t>through</a:t>
                      </a:r>
                      <a:r>
                        <a:rPr b="1" lang="en" sz="1000">
                          <a:solidFill>
                            <a:srgbClr val="E95C3D"/>
                          </a:solidFill>
                          <a:latin typeface="Inter"/>
                          <a:ea typeface="Inter"/>
                          <a:cs typeface="Inter"/>
                          <a:sym typeface="Inter"/>
                        </a:rPr>
                        <a:t> and acted the way they did, especially if they are different from our own. It teaches us empathy and to try and see things from another perspective.</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04" name="Google Shape;204;p40"/>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05" name="Google Shape;205;p40"/>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206" name="Google Shape;206;p40"/>
          <p:cNvGraphicFramePr/>
          <p:nvPr/>
        </p:nvGraphicFramePr>
        <p:xfrm>
          <a:off x="381550" y="4847475"/>
          <a:ext cx="3000000" cy="3000000"/>
        </p:xfrm>
        <a:graphic>
          <a:graphicData uri="http://schemas.openxmlformats.org/drawingml/2006/table">
            <a:tbl>
              <a:tblPr>
                <a:noFill/>
                <a:tableStyleId>{E8F1AE5B-4978-4F2F-8229-25D6494DC2E5}</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207" name="Google Shape;207;p40"/>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 (Exemplar)</a:t>
            </a:r>
            <a:endParaRPr sz="2500">
              <a:solidFill>
                <a:schemeClr val="dk1"/>
              </a:solidFill>
              <a:latin typeface="Plus Jakarta Sans"/>
              <a:ea typeface="Plus Jakarta Sans"/>
              <a:cs typeface="Plus Jakarta Sans"/>
              <a:sym typeface="Plus Jakarta Sans"/>
            </a:endParaRPr>
          </a:p>
        </p:txBody>
      </p:sp>
      <p:sp>
        <p:nvSpPr>
          <p:cNvPr id="213" name="Google Shape;213;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4" name="Google Shape;214;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7" name="Google Shape;217;p41"/>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218" name="Google Shape;218;p41"/>
          <p:cNvGraphicFramePr/>
          <p:nvPr/>
        </p:nvGraphicFramePr>
        <p:xfrm>
          <a:off x="381550" y="3134188"/>
          <a:ext cx="3000000" cy="3000000"/>
        </p:xfrm>
        <a:graphic>
          <a:graphicData uri="http://schemas.openxmlformats.org/drawingml/2006/table">
            <a:tbl>
              <a:tblPr>
                <a:noFill/>
                <a:tableStyleId>{E8F1AE5B-4978-4F2F-8229-25D6494DC2E5}</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Born in Italy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Catholic</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Lived in Spain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Married into family of wealth and nobility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Around 40 years old in 1490s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Connections to Portuguese explorers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Inspired by Marco Polo</a:t>
                      </a:r>
                      <a:endParaRPr b="1" sz="1000">
                        <a:solidFill>
                          <a:srgbClr val="E95C3D"/>
                        </a:solidFill>
                        <a:latin typeface="Inter"/>
                        <a:ea typeface="Inter"/>
                        <a:cs typeface="Inter"/>
                        <a:sym typeface="Inter"/>
                      </a:endParaRPr>
                    </a:p>
                  </a:txBody>
                  <a:tcPr marT="91425" marB="91425" marR="91425" marL="91425"/>
                </a:tc>
              </a:tr>
              <a:tr h="1691800">
                <a:tc vMerge="1"/>
              </a:tr>
              <a:tr h="1569525">
                <a:tc vMerge="1"/>
              </a:tr>
            </a:tbl>
          </a:graphicData>
        </a:graphic>
      </p:graphicFrame>
      <p:sp>
        <p:nvSpPr>
          <p:cNvPr id="219" name="Google Shape;219;p41"/>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220" name="Google Shape;220;p41"/>
          <p:cNvGraphicFramePr/>
          <p:nvPr/>
        </p:nvGraphicFramePr>
        <p:xfrm>
          <a:off x="3676000" y="5145625"/>
          <a:ext cx="3000000" cy="3000000"/>
        </p:xfrm>
        <a:graphic>
          <a:graphicData uri="http://schemas.openxmlformats.org/drawingml/2006/table">
            <a:tbl>
              <a:tblPr>
                <a:noFill/>
                <a:tableStyleId>{E8F1AE5B-4978-4F2F-8229-25D6494DC2E5}</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can be inferred that Columbus believed Catholicism to be superior to Indigenous Americans religious beliefs. As a Catholic, he likely was motivated to convert others to </a:t>
                      </a:r>
                      <a:r>
                        <a:rPr b="1" lang="en" sz="1000">
                          <a:solidFill>
                            <a:srgbClr val="E95C3D"/>
                          </a:solidFill>
                          <a:latin typeface="Inter"/>
                          <a:ea typeface="Inter"/>
                          <a:cs typeface="Inter"/>
                          <a:sym typeface="Inter"/>
                        </a:rPr>
                        <a:t>Christianity</a:t>
                      </a:r>
                      <a:r>
                        <a:rPr b="1" lang="en" sz="1000">
                          <a:solidFill>
                            <a:srgbClr val="E95C3D"/>
                          </a:solidFill>
                          <a:latin typeface="Inter"/>
                          <a:ea typeface="Inter"/>
                          <a:cs typeface="Inter"/>
                          <a:sym typeface="Inter"/>
                        </a:rPr>
                        <a:t> and would have </a:t>
                      </a:r>
                      <a:r>
                        <a:rPr b="1" lang="en" sz="1000">
                          <a:solidFill>
                            <a:srgbClr val="E95C3D"/>
                          </a:solidFill>
                          <a:latin typeface="Inter"/>
                          <a:ea typeface="Inter"/>
                          <a:cs typeface="Inter"/>
                          <a:sym typeface="Inter"/>
                        </a:rPr>
                        <a:t>viewed</a:t>
                      </a:r>
                      <a:r>
                        <a:rPr b="1" lang="en" sz="1000">
                          <a:solidFill>
                            <a:srgbClr val="E95C3D"/>
                          </a:solidFill>
                          <a:latin typeface="Inter"/>
                          <a:ea typeface="Inter"/>
                          <a:cs typeface="Inter"/>
                          <a:sym typeface="Inter"/>
                        </a:rPr>
                        <a:t> Indigenous </a:t>
                      </a:r>
                      <a:r>
                        <a:rPr b="1" lang="en" sz="1000">
                          <a:solidFill>
                            <a:srgbClr val="E95C3D"/>
                          </a:solidFill>
                          <a:latin typeface="Inter"/>
                          <a:ea typeface="Inter"/>
                          <a:cs typeface="Inter"/>
                          <a:sym typeface="Inter"/>
                        </a:rPr>
                        <a:t>Americans</a:t>
                      </a:r>
                      <a:r>
                        <a:rPr b="1" lang="en" sz="1000">
                          <a:solidFill>
                            <a:srgbClr val="E95C3D"/>
                          </a:solidFill>
                          <a:latin typeface="Inter"/>
                          <a:ea typeface="Inter"/>
                          <a:cs typeface="Inter"/>
                          <a:sym typeface="Inter"/>
                        </a:rPr>
                        <a:t> as heathens needing to be saved.</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Likely</a:t>
                      </a:r>
                      <a:r>
                        <a:rPr b="1" lang="en" sz="1000">
                          <a:solidFill>
                            <a:srgbClr val="E95C3D"/>
                          </a:solidFill>
                          <a:latin typeface="Inter"/>
                          <a:ea typeface="Inter"/>
                          <a:cs typeface="Inter"/>
                          <a:sym typeface="Inter"/>
                        </a:rPr>
                        <a:t>, Columbus viewed Indigenous Americans as inferior to Europeans. As a wealthier European, he saw their lack of clothing and weapons as a sign of their lower status. Additionally, he stated that they “would be good servants” which clearly shows that they didn’t see them as equals.</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Seeing the economic opportunities and fame of Marco Polo, Columbus probably saw Indigenous Americans as exploitable for European gain. He </a:t>
                      </a:r>
                      <a:r>
                        <a:rPr b="1" lang="en" sz="1000">
                          <a:solidFill>
                            <a:srgbClr val="E95C3D"/>
                          </a:solidFill>
                          <a:latin typeface="Inter"/>
                          <a:ea typeface="Inter"/>
                          <a:cs typeface="Inter"/>
                          <a:sym typeface="Inter"/>
                        </a:rPr>
                        <a:t>explained</a:t>
                      </a:r>
                      <a:r>
                        <a:rPr b="1" lang="en" sz="1000">
                          <a:solidFill>
                            <a:srgbClr val="E95C3D"/>
                          </a:solidFill>
                          <a:latin typeface="Inter"/>
                          <a:ea typeface="Inter"/>
                          <a:cs typeface="Inter"/>
                          <a:sym typeface="Inter"/>
                        </a:rPr>
                        <a:t> how they were excited about obtaining trivial items and so he </a:t>
                      </a:r>
                      <a:r>
                        <a:rPr b="1" lang="en" sz="1000">
                          <a:solidFill>
                            <a:srgbClr val="E95C3D"/>
                          </a:solidFill>
                          <a:latin typeface="Inter"/>
                          <a:ea typeface="Inter"/>
                          <a:cs typeface="Inter"/>
                          <a:sym typeface="Inter"/>
                        </a:rPr>
                        <a:t>likely</a:t>
                      </a:r>
                      <a:r>
                        <a:rPr b="1" lang="en" sz="1000">
                          <a:solidFill>
                            <a:srgbClr val="E95C3D"/>
                          </a:solidFill>
                          <a:latin typeface="Inter"/>
                          <a:ea typeface="Inter"/>
                          <a:cs typeface="Inter"/>
                          <a:sym typeface="Inter"/>
                        </a:rPr>
                        <a:t> saw an </a:t>
                      </a:r>
                      <a:r>
                        <a:rPr b="1" lang="en" sz="1000">
                          <a:solidFill>
                            <a:srgbClr val="E95C3D"/>
                          </a:solidFill>
                          <a:latin typeface="Inter"/>
                          <a:ea typeface="Inter"/>
                          <a:cs typeface="Inter"/>
                          <a:sym typeface="Inter"/>
                        </a:rPr>
                        <a:t>opportunity</a:t>
                      </a:r>
                      <a:r>
                        <a:rPr b="1" lang="en" sz="1000">
                          <a:solidFill>
                            <a:srgbClr val="E95C3D"/>
                          </a:solidFill>
                          <a:latin typeface="Inter"/>
                          <a:ea typeface="Inter"/>
                          <a:cs typeface="Inter"/>
                          <a:sym typeface="Inter"/>
                        </a:rPr>
                        <a:t> to be on the positive side of a trading relationship.</a:t>
                      </a:r>
                      <a:endParaRPr>
                        <a:latin typeface="Inter"/>
                        <a:ea typeface="Inter"/>
                        <a:cs typeface="Inter"/>
                        <a:sym typeface="Inter"/>
                      </a:endParaRPr>
                    </a:p>
                  </a:txBody>
                  <a:tcPr marT="91425" marB="91425" marR="91425" marL="91425"/>
                </a:tc>
              </a:tr>
            </a:tbl>
          </a:graphicData>
        </a:graphic>
      </p:graphicFrame>
      <p:sp>
        <p:nvSpPr>
          <p:cNvPr id="221" name="Google Shape;221;p41"/>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Indigenous Americans</a:t>
            </a:r>
            <a:endParaRPr b="1" sz="1600">
              <a:latin typeface="Inter"/>
              <a:ea typeface="Inter"/>
              <a:cs typeface="Inter"/>
              <a:sym typeface="Inter"/>
            </a:endParaRPr>
          </a:p>
        </p:txBody>
      </p:sp>
      <p:cxnSp>
        <p:nvCxnSpPr>
          <p:cNvPr id="222" name="Google Shape;222;p41"/>
          <p:cNvCxnSpPr>
            <a:endCxn id="219"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223" name="Google Shape;223;p41"/>
          <p:cNvCxnSpPr>
            <a:stCxn id="219" idx="2"/>
            <a:endCxn id="221"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224" name="Google Shape;224;p41"/>
          <p:cNvCxnSpPr>
            <a:stCxn id="221"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225" name="Google Shape;225;p41"/>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Christopher Columbus</a:t>
            </a:r>
            <a:endParaRPr b="1" sz="1600">
              <a:latin typeface="Inter"/>
              <a:ea typeface="Inter"/>
              <a:cs typeface="Inter"/>
              <a:sym typeface="Inter"/>
            </a:endParaRPr>
          </a:p>
        </p:txBody>
      </p:sp>
      <p:pic>
        <p:nvPicPr>
          <p:cNvPr id="226" name="Google Shape;226;p41"/>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